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BD59C-B5CB-749E-A1ED-42B10C24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8A3766-9A7C-9A03-9789-267CAD821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9F6AF4-AF26-3FF5-8D8F-53E3E474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83066-14A6-0BB6-7D53-BEC79E95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ADBB3-B552-6ACB-7EFB-A5C1C5CC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75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9799F-FE2E-1D1C-DE3A-55481B20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5F7160-56DC-D458-1CBF-5273FC736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20312-E14B-F1A4-FD89-B807FC59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AF499-8F0E-0D5C-844B-76645350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C206F-0D2C-0F46-40D5-FC70188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18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320C52-3417-3E59-1F84-72816163B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159210-9F5A-D8DF-5E6B-1F8121EDE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ABD1F-633F-9FE7-0606-883DF38A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00100C-1B08-6AAD-885A-891D13BC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6DC76-10A4-E6BC-5FE0-8CAD79AA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40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F9A3D-EE3D-2D75-4599-142E4D55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6CFAC-810D-426A-BD45-2D1BD213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0BCCA-B855-ADEA-81D9-D6401F8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2A77E1-7FF9-A59D-B55F-0D5D0806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789BB-4FD3-EE9C-1DEC-CE714AC2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1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A6375-FF80-BFE9-A2A6-3FF0AD02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CACFE6-67D2-F87C-2F62-31E78F50E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059B0-38E0-745F-9D49-388470FC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11FDD-BAF0-FB4D-6F9A-1216FAF0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D666E-CD57-6DF6-9D1C-08035C38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28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60E8-725C-537F-E78D-B2946B35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84940-3EBD-1938-138C-265AF125F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FC0D49-F344-6F09-5811-EDC91EA8E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EB4E50-D1CD-BB56-BBE3-D4D7C326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53DB5A-707B-73A2-2544-6D941194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FF6F2-8450-03CE-0B6E-A91042A0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2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1C679-7443-B776-BEF0-28274294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5C265-FA99-4831-D1CD-CDE2129B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DE067E-8C00-85A1-7D72-4C59AC158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48569B-5998-4ED6-4ED6-B27B0C4F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8FE6CD-1258-530B-66CD-8DBE63397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793AB3-92A1-49C3-3C71-A0C511BC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06EEB6-3648-6A81-F504-5AEAB82D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DBC3DD-23CB-1088-933F-033405F7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7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AADAA-8D98-B252-83A9-9F545F9D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11418D-BF47-6816-B1F5-C6846E68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AD1096-EA7D-D893-E721-4F396F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2769C0-2062-B969-B77C-112C8797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8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E361BC-F294-C681-51C8-8FB18F57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7712D0-CB83-AD74-29AC-708200C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83BFF-4A57-6414-FF22-97540B02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2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D3F53-6C52-5CD8-2762-77923DD9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4A762-95A4-4D22-C630-1D436B44A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DE7E79-120A-AC38-EF34-E60A046E1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262461-683B-269C-2626-CBCFB248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83E78E-FD6F-823C-CB4D-A7EE210E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E11A11-8FFD-56CF-2402-8446AD5B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17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17EC4-042E-E77A-C7E0-80D8DB1E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E9449E-6B50-DEFE-E876-AE31B6AA3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2542B9-669C-BD7E-0C75-16BD8B07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7F5836-72F5-9E0D-6E29-88FB436E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87943-B758-A6C3-BE30-1A9C1870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DB79D7-4209-7CC6-EBCB-BEA0BEBA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7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4B7027-649A-37F0-F515-2EFBAC05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2ACE2A-4861-2900-DCA9-2DB81DC77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8E079-2407-0A3E-4F8E-E6109670F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6C92F-2A41-4DFE-A151-A18AA184BC85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25C2D6-47D3-0C8F-5EEC-6EE8AEB06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D3414-3A5C-45F6-F046-671549CD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501D-499B-42AE-8CA6-B59C262D0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17780" y="-34290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Abstrct Modifications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63D249F-EA73-F08C-89CF-651D82736068}"/>
              </a:ext>
            </a:extLst>
          </p:cNvPr>
          <p:cNvSpPr txBox="1"/>
          <p:nvPr/>
        </p:nvSpPr>
        <p:spPr>
          <a:xfrm>
            <a:off x="6802734" y="1003245"/>
            <a:ext cx="3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917EF48-3C0C-1FFD-EE9E-AD36C51CAEC3}"/>
              </a:ext>
            </a:extLst>
          </p:cNvPr>
          <p:cNvSpPr txBox="1"/>
          <p:nvPr/>
        </p:nvSpPr>
        <p:spPr>
          <a:xfrm>
            <a:off x="7142862" y="997566"/>
            <a:ext cx="46015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Advice: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Should we explain what problem be solved by this mothod after first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After  the first specific feature,explain what the result that this feature has led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 adaptive mesh ,we can write what problems are we trying to 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Explain in detail how much this adaptive mesh is better than traditional methon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Explain separately how much accuracy was improved by first method and how much speed was improved by second method</a:t>
            </a:r>
            <a:endParaRPr lang="zh-CN" altLang="en-US"/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0513E541-4676-C7B6-5654-7E469D6F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0" y="1013293"/>
            <a:ext cx="6681070" cy="4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4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算法一优化过程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B49A9E1-64C9-32F2-3B4F-40E266B4544F}"/>
              </a:ext>
            </a:extLst>
          </p:cNvPr>
          <p:cNvSpPr txBox="1"/>
          <p:nvPr/>
        </p:nvSpPr>
        <p:spPr>
          <a:xfrm>
            <a:off x="402075" y="1089424"/>
            <a:ext cx="4014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AnalyticalChip.py:</a:t>
            </a:r>
            <a:r>
              <a:rPr lang="zh-CN" altLang="en-US"/>
              <a:t>原始代码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AnalyticalChip1.0.py:</a:t>
            </a:r>
            <a:r>
              <a:rPr lang="zh-CN" altLang="en-US"/>
              <a:t>自适应网格代码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AnalyticalChip2.0.py:</a:t>
            </a:r>
            <a:r>
              <a:rPr lang="zh-CN" altLang="en-US"/>
              <a:t>优化代码，极大提升测试数据处理速度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7A01F8-8CDE-460B-08AD-66F9B2F9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26" y="921384"/>
            <a:ext cx="4480948" cy="1729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32C87C-43B2-71E2-6C58-0DA12ABB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944" y="3332506"/>
            <a:ext cx="4189563" cy="16050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69D764-1152-8258-6365-4B040A4E9436}"/>
              </a:ext>
            </a:extLst>
          </p:cNvPr>
          <p:cNvSpPr txBox="1"/>
          <p:nvPr/>
        </p:nvSpPr>
        <p:spPr>
          <a:xfrm>
            <a:off x="7632969" y="2706307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网格处理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7A5D7E-A21F-644D-208D-BCE9DC25E4FA}"/>
              </a:ext>
            </a:extLst>
          </p:cNvPr>
          <p:cNvSpPr txBox="1"/>
          <p:nvPr/>
        </p:nvSpPr>
        <p:spPr>
          <a:xfrm>
            <a:off x="5278604" y="5800288"/>
            <a:ext cx="26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读入数据代码优化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5A3DD6-6864-5E1F-D075-36381C39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6" y="2792865"/>
            <a:ext cx="5241769" cy="2711909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4BC3757-DA21-C551-335F-6D8DD2148EFF}"/>
              </a:ext>
            </a:extLst>
          </p:cNvPr>
          <p:cNvSpPr/>
          <p:nvPr/>
        </p:nvSpPr>
        <p:spPr>
          <a:xfrm>
            <a:off x="4741545" y="1486576"/>
            <a:ext cx="914400" cy="371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6DA98BD-FAB1-21DA-8D78-EBCB4CE77F69}"/>
              </a:ext>
            </a:extLst>
          </p:cNvPr>
          <p:cNvSpPr/>
          <p:nvPr/>
        </p:nvSpPr>
        <p:spPr>
          <a:xfrm>
            <a:off x="5856663" y="3967332"/>
            <a:ext cx="539787" cy="311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3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数据读入文件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193B96-17BC-3FDA-3026-67638BDC9E3E}"/>
              </a:ext>
            </a:extLst>
          </p:cNvPr>
          <p:cNvSpPr txBox="1"/>
          <p:nvPr/>
        </p:nvSpPr>
        <p:spPr>
          <a:xfrm>
            <a:off x="370022" y="841693"/>
            <a:ext cx="103449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AnalyticalChip_pre_2.0.py:</a:t>
            </a:r>
            <a:r>
              <a:rPr lang="zh-CN" altLang="en-US"/>
              <a:t>数据预处理，将</a:t>
            </a:r>
            <a:r>
              <a:rPr lang="en-US" altLang="zh-CN"/>
              <a:t>f(x,y)</a:t>
            </a:r>
            <a:r>
              <a:rPr lang="zh-CN" altLang="en-US"/>
              <a:t>的计算提取出来，计算结果保存到</a:t>
            </a:r>
            <a:r>
              <a:rPr lang="en-US" altLang="zh-CN"/>
              <a:t>pd0_test.txt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AnalyticalChip_ref.py:</a:t>
            </a:r>
            <a:r>
              <a:rPr lang="zh-CN" altLang="en-US"/>
              <a:t>未使用自适应网格，但优化过的代码，用来与</a:t>
            </a:r>
            <a:r>
              <a:rPr lang="en-US" altLang="zh-CN"/>
              <a:t>AnalyticalChip.2.0</a:t>
            </a:r>
            <a:r>
              <a:rPr lang="zh-CN" altLang="en-US"/>
              <a:t>做参考对比，需要输入数据预处理文件</a:t>
            </a:r>
            <a:r>
              <a:rPr lang="en-US" altLang="zh-CN"/>
              <a:t>pd_0.tex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Chiplet_Core0_1.flp:</a:t>
            </a:r>
            <a:r>
              <a:rPr lang="zh-CN" altLang="en-US"/>
              <a:t>芯片模块分布数据：第一列代表模块名称，第四列代表模块</a:t>
            </a:r>
            <a:r>
              <a:rPr lang="en-US" altLang="zh-CN"/>
              <a:t>x</a:t>
            </a:r>
            <a:r>
              <a:rPr lang="zh-CN" altLang="en-US"/>
              <a:t>轴起始位置，第五列代表</a:t>
            </a:r>
            <a:r>
              <a:rPr lang="en-US" altLang="zh-CN"/>
              <a:t>y</a:t>
            </a:r>
            <a:r>
              <a:rPr lang="zh-CN" altLang="en-US"/>
              <a:t>轴起始位置，第二列代表沿</a:t>
            </a:r>
            <a:r>
              <a:rPr lang="en-US" altLang="zh-CN"/>
              <a:t>x</a:t>
            </a:r>
            <a:r>
              <a:rPr lang="zh-CN" altLang="en-US"/>
              <a:t>轴模块长度，第三列代表沿</a:t>
            </a:r>
            <a:r>
              <a:rPr lang="en-US" altLang="zh-CN"/>
              <a:t>y</a:t>
            </a:r>
            <a:r>
              <a:rPr lang="zh-CN" altLang="en-US"/>
              <a:t>轴模块长度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Chiplet_Core0_Power0_1.ptrace:</a:t>
            </a:r>
            <a:r>
              <a:rPr lang="zh-CN" altLang="en-US"/>
              <a:t>芯片模块总功耗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Temp0_1.txt:</a:t>
            </a:r>
            <a:r>
              <a:rPr lang="zh-CN" altLang="en-US"/>
              <a:t>芯片不同位置的温度测试数据和</a:t>
            </a:r>
            <a:r>
              <a:rPr lang="en-US" altLang="zh-CN"/>
              <a:t>COMSOL</a:t>
            </a:r>
            <a:r>
              <a:rPr lang="zh-CN" altLang="en-US"/>
              <a:t>仿真结果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SOVTxy_A_2_0_0.txt:AnalyticalChip2.0.py</a:t>
            </a:r>
            <a:r>
              <a:rPr lang="zh-CN" altLang="en-US"/>
              <a:t>运行结果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SOVTxy_ref0_1.txt:Analytical.py</a:t>
            </a:r>
            <a:r>
              <a:rPr lang="zh-CN" altLang="en-US"/>
              <a:t>运行结果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4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UQ</a:t>
            </a:r>
            <a:r>
              <a:rPr lang="zh-CN" altLang="en-US"/>
              <a:t>不确定性分析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861FE7-922A-6A7A-578B-C82AE5A6E5A1}"/>
              </a:ext>
            </a:extLst>
          </p:cNvPr>
          <p:cNvSpPr txBox="1"/>
          <p:nvPr/>
        </p:nvSpPr>
        <p:spPr>
          <a:xfrm>
            <a:off x="391214" y="1059671"/>
            <a:ext cx="113532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COMSOL.txt</a:t>
            </a:r>
            <a:r>
              <a:rPr lang="zh-CN" altLang="en-US"/>
              <a:t>：商业软件</a:t>
            </a:r>
            <a:r>
              <a:rPr lang="en-US" altLang="zh-CN"/>
              <a:t>COMSOL</a:t>
            </a:r>
            <a:r>
              <a:rPr lang="zh-CN" altLang="en-US"/>
              <a:t>在</a:t>
            </a:r>
            <a:r>
              <a:rPr lang="en-US" altLang="zh-CN"/>
              <a:t>5000</a:t>
            </a:r>
            <a:r>
              <a:rPr lang="zh-CN" altLang="en-US"/>
              <a:t>个不同的</a:t>
            </a:r>
            <a:r>
              <a:rPr lang="en-US" altLang="zh-CN"/>
              <a:t>k_values</a:t>
            </a:r>
            <a:r>
              <a:rPr lang="zh-CN" altLang="en-US"/>
              <a:t>下的不同预测温度最大值（热点），</a:t>
            </a:r>
            <a:r>
              <a:rPr lang="en-US" altLang="zh-CN"/>
              <a:t>1*5000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COMSOL1.0.txt</a:t>
            </a:r>
            <a:r>
              <a:rPr lang="zh-CN" altLang="en-US"/>
              <a:t>：由于画直方图时所读入数据为</a:t>
            </a:r>
            <a:r>
              <a:rPr lang="en-US" altLang="zh-CN"/>
              <a:t>5000*1</a:t>
            </a:r>
            <a:r>
              <a:rPr lang="zh-CN" altLang="en-US"/>
              <a:t>，所以将</a:t>
            </a:r>
            <a:r>
              <a:rPr lang="en-US" altLang="zh-CN"/>
              <a:t>COMSOL.txt</a:t>
            </a:r>
            <a:r>
              <a:rPr lang="zh-CN" altLang="en-US"/>
              <a:t>翻转得到</a:t>
            </a:r>
            <a:r>
              <a:rPr lang="en-US" altLang="zh-CN"/>
              <a:t>COMSOL1.0.txt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1*n to n*1.py:</a:t>
            </a:r>
            <a:r>
              <a:rPr lang="zh-CN" altLang="en-US"/>
              <a:t>转换</a:t>
            </a:r>
            <a:r>
              <a:rPr lang="en-US" altLang="zh-CN"/>
              <a:t>COMSOL.txt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K_values.txt:</a:t>
            </a:r>
            <a:r>
              <a:rPr lang="zh-CN" altLang="en-US"/>
              <a:t>满足以</a:t>
            </a:r>
            <a:r>
              <a:rPr lang="en-US" altLang="zh-CN"/>
              <a:t>k=100</a:t>
            </a:r>
            <a:r>
              <a:rPr lang="zh-CN" altLang="en-US"/>
              <a:t>为中心的</a:t>
            </a:r>
            <a:r>
              <a:rPr lang="en-US" altLang="zh-CN"/>
              <a:t>5000</a:t>
            </a:r>
            <a:r>
              <a:rPr lang="zh-CN" altLang="en-US"/>
              <a:t>个正态分布</a:t>
            </a:r>
            <a:r>
              <a:rPr lang="en-US" altLang="zh-CN"/>
              <a:t>k</a:t>
            </a:r>
            <a:r>
              <a:rPr lang="zh-CN" altLang="en-US"/>
              <a:t>值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uncertainly_analytical1.0.py:</a:t>
            </a:r>
            <a:r>
              <a:rPr lang="zh-CN" altLang="en-US"/>
              <a:t>以</a:t>
            </a:r>
            <a:r>
              <a:rPr lang="en-US" altLang="zh-CN"/>
              <a:t>Analytical1.0</a:t>
            </a:r>
            <a:r>
              <a:rPr lang="zh-CN" altLang="en-US"/>
              <a:t>为基础，读入</a:t>
            </a:r>
            <a:r>
              <a:rPr lang="en-US" altLang="zh-CN"/>
              <a:t>k_values</a:t>
            </a:r>
            <a:r>
              <a:rPr lang="zh-CN" altLang="en-US"/>
              <a:t>后做</a:t>
            </a:r>
            <a:r>
              <a:rPr lang="en-US" altLang="zh-CN"/>
              <a:t>UQ</a:t>
            </a:r>
            <a:r>
              <a:rPr lang="zh-CN" altLang="en-US"/>
              <a:t>分析，预测最高温度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uncertainly_analytical_old.py:</a:t>
            </a:r>
            <a:r>
              <a:rPr lang="zh-CN" altLang="en-US"/>
              <a:t>以</a:t>
            </a:r>
            <a:r>
              <a:rPr lang="en-US" altLang="zh-CN"/>
              <a:t>Analytical_old</a:t>
            </a:r>
            <a:r>
              <a:rPr lang="zh-CN" altLang="en-US"/>
              <a:t>为基础，读入</a:t>
            </a:r>
            <a:r>
              <a:rPr lang="en-US" altLang="zh-CN"/>
              <a:t>k_values</a:t>
            </a:r>
            <a:r>
              <a:rPr lang="zh-CN" altLang="en-US"/>
              <a:t>后做</a:t>
            </a:r>
            <a:r>
              <a:rPr lang="en-US" altLang="zh-CN"/>
              <a:t>UQ</a:t>
            </a:r>
            <a:r>
              <a:rPr lang="zh-CN" altLang="en-US"/>
              <a:t>分析，预测最高温度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Max_T:uncertainly_analytical1.0.py</a:t>
            </a:r>
            <a:r>
              <a:rPr lang="zh-CN" altLang="en-US"/>
              <a:t>读入</a:t>
            </a:r>
            <a:r>
              <a:rPr lang="en-US" altLang="zh-CN"/>
              <a:t>k_values</a:t>
            </a:r>
            <a:r>
              <a:rPr lang="zh-CN" altLang="en-US"/>
              <a:t>后预测出来的温度值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Max_T_old: uncertainly_analytical_old.py</a:t>
            </a:r>
            <a:r>
              <a:rPr lang="zh-CN" altLang="en-US"/>
              <a:t>读入</a:t>
            </a:r>
            <a:r>
              <a:rPr lang="en-US" altLang="zh-CN"/>
              <a:t>k_values</a:t>
            </a:r>
            <a:r>
              <a:rPr lang="zh-CN" altLang="en-US"/>
              <a:t>后预测出来的温度值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直方图：读入</a:t>
            </a:r>
            <a:r>
              <a:rPr lang="en-US" altLang="zh-CN"/>
              <a:t>Max_T</a:t>
            </a:r>
            <a:r>
              <a:rPr lang="zh-CN" altLang="en-US"/>
              <a:t>或</a:t>
            </a:r>
            <a:r>
              <a:rPr lang="en-US" altLang="zh-CN"/>
              <a:t>Max_T_old</a:t>
            </a:r>
            <a:r>
              <a:rPr lang="zh-CN" altLang="en-US"/>
              <a:t>，画出其数值分布频率图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Uncertainly_MAE</a:t>
            </a:r>
            <a:r>
              <a:rPr lang="zh-CN" altLang="en-US"/>
              <a:t>：计算在同一个</a:t>
            </a:r>
            <a:r>
              <a:rPr lang="en-US" altLang="zh-CN"/>
              <a:t>k_values</a:t>
            </a:r>
            <a:r>
              <a:rPr lang="zh-CN" altLang="en-US"/>
              <a:t>下</a:t>
            </a:r>
            <a:r>
              <a:rPr lang="en-US" altLang="zh-CN"/>
              <a:t>max_T,max_T_old</a:t>
            </a:r>
            <a:r>
              <a:rPr lang="zh-CN" altLang="en-US"/>
              <a:t>与</a:t>
            </a:r>
            <a:r>
              <a:rPr lang="en-US" altLang="zh-CN"/>
              <a:t>COMSOL1.0</a:t>
            </a:r>
            <a:r>
              <a:rPr lang="zh-CN" altLang="en-US"/>
              <a:t>的平均绝对误差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43B5E27-622B-D62D-A300-7553A5C6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6" y="1033431"/>
            <a:ext cx="5534306" cy="39204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C58161-95CC-DCDD-3061-57284BABC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725" y="1291952"/>
            <a:ext cx="5325472" cy="36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09622-59C1-B492-17A5-F7A1E879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9" y="502391"/>
            <a:ext cx="6906589" cy="41249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972AD9-0625-8074-75A2-3AE2D0CA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28" y="933620"/>
            <a:ext cx="4696480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3FC8B0-BFF9-7CFE-AA2D-04962B2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763674"/>
            <a:ext cx="4689721" cy="30546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82496E-82F0-0A1A-1FD7-29D7B6C0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93" y="763674"/>
            <a:ext cx="6253388" cy="30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7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8147F7-F7F6-6214-5779-F8E376B6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82" y="387523"/>
            <a:ext cx="9629344" cy="62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A71D23-E2D5-3C35-3E80-86A942D2F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86708"/>
              </p:ext>
            </p:extLst>
          </p:nvPr>
        </p:nvGraphicFramePr>
        <p:xfrm>
          <a:off x="112764" y="-200967"/>
          <a:ext cx="12079236" cy="7033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809">
                  <a:extLst>
                    <a:ext uri="{9D8B030D-6E8A-4147-A177-3AD203B41FA5}">
                      <a16:colId xmlns:a16="http://schemas.microsoft.com/office/drawing/2014/main" val="4247803882"/>
                    </a:ext>
                  </a:extLst>
                </a:gridCol>
                <a:gridCol w="3019809">
                  <a:extLst>
                    <a:ext uri="{9D8B030D-6E8A-4147-A177-3AD203B41FA5}">
                      <a16:colId xmlns:a16="http://schemas.microsoft.com/office/drawing/2014/main" val="2345641450"/>
                    </a:ext>
                  </a:extLst>
                </a:gridCol>
                <a:gridCol w="3019809">
                  <a:extLst>
                    <a:ext uri="{9D8B030D-6E8A-4147-A177-3AD203B41FA5}">
                      <a16:colId xmlns:a16="http://schemas.microsoft.com/office/drawing/2014/main" val="2658464307"/>
                    </a:ext>
                  </a:extLst>
                </a:gridCol>
                <a:gridCol w="3019809">
                  <a:extLst>
                    <a:ext uri="{9D8B030D-6E8A-4147-A177-3AD203B41FA5}">
                      <a16:colId xmlns:a16="http://schemas.microsoft.com/office/drawing/2014/main" val="1921534640"/>
                    </a:ext>
                  </a:extLst>
                </a:gridCol>
              </a:tblGrid>
              <a:tr h="418691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系列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000613"/>
                  </a:ext>
                </a:extLst>
              </a:tr>
              <a:tr h="8954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标准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℃以下环境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最大温差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度以上，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电源，可定制高细平面度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(±0.02mm)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性价比高，较多使用于电子电器类产品的应用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676143"/>
                  </a:ext>
                </a:extLst>
              </a:tr>
              <a:tr h="8954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高温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(HT)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适用于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80℃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高性能，最大温差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度以上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长寿命，适合于高温环境、冷热循环以及工业级产品的应用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318181"/>
                  </a:ext>
                </a:extLst>
              </a:tr>
              <a:tr h="626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微型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(OT)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</a:p>
                    <a:p>
                      <a:pPr marL="0" algn="ctr" defTabSz="914400" rtl="0" eaLnBrk="1" latinLnBrk="0" hangingPunct="1"/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尺寸小、使用电压更高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耐高温，适用于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80℃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适合于高电压、低电流、小尺寸的应用应用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62382"/>
                  </a:ext>
                </a:extLst>
              </a:tr>
              <a:tr h="62681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PCR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耐高温，适用于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120℃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适用冷热循环应用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到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95℃)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高温以及大幅度的冷热循环应用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2509"/>
                  </a:ext>
                </a:extLst>
              </a:tr>
              <a:tr h="8954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发电片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TEG</a:t>
                      </a:r>
                    </a:p>
                    <a:p>
                      <a:pPr marL="0" algn="ctr" defTabSz="914400" rtl="0" eaLnBrk="1" latinLnBrk="0" hangingPunct="1"/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发电模块必须安装在平坦的表面上，要求接触的表面平面度在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微米以上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可长期工作于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度温差下，热面能在 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200℃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的环境下使用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低功耗电子设备的电源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28919"/>
                  </a:ext>
                </a:extLst>
              </a:tr>
              <a:tr h="8954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</a:t>
                      </a:r>
                      <a:r>
                        <a:rPr lang="en-US" altLang="zh-CN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半导体空调</a:t>
                      </a:r>
                    </a:p>
                    <a:p>
                      <a:pPr marL="0" algn="ctr" defTabSz="914400" rtl="0" eaLnBrk="1" latinLnBrk="0" hangingPunct="1"/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使用直流低压电源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较高的制冷效率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形状不规则的部件、需要自由移动的部件或没有良好散热表面的物体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74076"/>
                  </a:ext>
                </a:extLst>
              </a:tr>
              <a:tr h="7629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型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冰水组件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使用直流低压电源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冷端的传热方式为液体，热端的传热方式均为空气散热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分析仪器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026768"/>
                  </a:ext>
                </a:extLst>
              </a:tr>
              <a:tr h="662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DA</a:t>
                      </a:r>
                      <a:r>
                        <a:rPr lang="zh-CN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型</a:t>
                      </a:r>
                      <a:r>
                        <a:rPr lang="en-US" altLang="zh-CN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制冷平板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使用直流低压电源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冷端的传热方式为金属，热端为散热器和风扇的散热方式。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电子器件、气体和设备进行降温，也用于提供低温环境。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77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16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6AF246-B3C0-6258-F81F-E743BF2D1E21}"/>
              </a:ext>
            </a:extLst>
          </p:cNvPr>
          <p:cNvSpPr txBox="1"/>
          <p:nvPr/>
        </p:nvSpPr>
        <p:spPr>
          <a:xfrm>
            <a:off x="504931" y="272534"/>
            <a:ext cx="10578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IGBT 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（绝缘栅双极晶体管）：取了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MOSFET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的输入特性（高输入阻抗）和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BJT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的输出特性，功率半导体，以低功率输入驱动高功率应用，可用作电子开关设备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A281A9-F8D6-E24F-EFEA-4CE732C1526A}"/>
              </a:ext>
            </a:extLst>
          </p:cNvPr>
          <p:cNvSpPr txBox="1"/>
          <p:nvPr/>
        </p:nvSpPr>
        <p:spPr>
          <a:xfrm>
            <a:off x="404446" y="1830029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FF1400R17IP4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7130E1-FA73-39BC-0D66-9706C050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32" y="1758462"/>
            <a:ext cx="5153865" cy="4020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470FF8-280E-39F8-93C5-1353A25A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86" y="1830029"/>
            <a:ext cx="3439005" cy="39820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F7BB97-F501-3615-C2E6-26963DAF7432}"/>
              </a:ext>
            </a:extLst>
          </p:cNvPr>
          <p:cNvSpPr/>
          <p:nvPr/>
        </p:nvSpPr>
        <p:spPr>
          <a:xfrm>
            <a:off x="8465263" y="2280975"/>
            <a:ext cx="673239" cy="3326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9C88BD-4E76-6093-EB33-95638D422A3A}"/>
              </a:ext>
            </a:extLst>
          </p:cNvPr>
          <p:cNvSpPr txBox="1"/>
          <p:nvPr/>
        </p:nvSpPr>
        <p:spPr>
          <a:xfrm>
            <a:off x="7497321" y="1830029"/>
            <a:ext cx="16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门极驱动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45E51D-A07E-BAD2-80FC-2FFE91C97349}"/>
              </a:ext>
            </a:extLst>
          </p:cNvPr>
          <p:cNvSpPr/>
          <p:nvPr/>
        </p:nvSpPr>
        <p:spPr>
          <a:xfrm>
            <a:off x="7415685" y="3023716"/>
            <a:ext cx="911802" cy="180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D792A0-0705-AA17-2B32-C155EA6781BE}"/>
              </a:ext>
            </a:extLst>
          </p:cNvPr>
          <p:cNvSpPr txBox="1"/>
          <p:nvPr/>
        </p:nvSpPr>
        <p:spPr>
          <a:xfrm>
            <a:off x="7246961" y="4883346"/>
            <a:ext cx="1180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温度检测过温保护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ECFF23-E3EC-C00D-919F-B1DDAD367E1C}"/>
              </a:ext>
            </a:extLst>
          </p:cNvPr>
          <p:cNvSpPr/>
          <p:nvPr/>
        </p:nvSpPr>
        <p:spPr>
          <a:xfrm>
            <a:off x="9301264" y="1744338"/>
            <a:ext cx="2016976" cy="4158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6400F3-506E-52D5-928F-4D3B56BB2B5C}"/>
              </a:ext>
            </a:extLst>
          </p:cNvPr>
          <p:cNvSpPr txBox="1"/>
          <p:nvPr/>
        </p:nvSpPr>
        <p:spPr>
          <a:xfrm>
            <a:off x="10347960" y="1875804"/>
            <a:ext cx="194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电源端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DE2C67-64A7-872B-C6BC-0A3B159266F1}"/>
              </a:ext>
            </a:extLst>
          </p:cNvPr>
          <p:cNvSpPr/>
          <p:nvPr/>
        </p:nvSpPr>
        <p:spPr>
          <a:xfrm>
            <a:off x="5076229" y="1667134"/>
            <a:ext cx="1667066" cy="1064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77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E24A77-30DC-8832-EAFD-DF4174F50849}"/>
              </a:ext>
            </a:extLst>
          </p:cNvPr>
          <p:cNvSpPr txBox="1"/>
          <p:nvPr/>
        </p:nvSpPr>
        <p:spPr>
          <a:xfrm>
            <a:off x="345440" y="176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IGBT</a:t>
            </a:r>
            <a:r>
              <a:rPr lang="zh-CN" altLang="en-US" b="1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内部结构：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5B1CE-D71B-2456-BECA-F14B08EA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624"/>
            <a:ext cx="6706281" cy="2576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391AC6-5562-4EEA-C7C5-7F0AFFA0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1" y="3302485"/>
            <a:ext cx="6482080" cy="2872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D14E03-0BEA-695C-2E83-5831D25C3F3B}"/>
              </a:ext>
            </a:extLst>
          </p:cNvPr>
          <p:cNvSpPr txBox="1"/>
          <p:nvPr/>
        </p:nvSpPr>
        <p:spPr>
          <a:xfrm>
            <a:off x="7081520" y="1026749"/>
            <a:ext cx="43383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DBC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：在绝缘材料的两面覆盖一层铜层，然后在正面蚀刻出可以承载电流的图形，而背面必须直接焊接到散热基板上，保证硅片与散热基板之间的电绝缘能力和良好的导热性，同时还要提供一定的电流传输能力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8783B-5113-DB25-94C0-00D4990F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82" y="2974843"/>
            <a:ext cx="4702633" cy="35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-89700" y="-433626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However, achieving accurate solutions with the analytical Green’s function typically requires a large number of cosine functions.</a:t>
            </a:r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Introduction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529B1B0-497B-1BF3-388B-BFD7BF8B7487}"/>
              </a:ext>
            </a:extLst>
          </p:cNvPr>
          <p:cNvSpPr txBox="1"/>
          <p:nvPr/>
        </p:nvSpPr>
        <p:spPr>
          <a:xfrm>
            <a:off x="6518575" y="582107"/>
            <a:ext cx="5531122" cy="545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Maybe the shortcoming not be explained clearly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Detail how much shrking the cut-off point will increase speed without sacrificing accuracy,especially when iterating on large scale</a:t>
            </a:r>
          </a:p>
          <a:p>
            <a:pPr>
              <a:lnSpc>
                <a:spcPct val="150000"/>
              </a:lnSpc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In SOV,double integrals are also calculated by two integrals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Separately demonstrating for the shortcomings of the SOV approach,what we proposed,and what results were caused,so how much the performance improved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D22EFB-468C-2E7B-DB3F-83BABE96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0" y="693887"/>
            <a:ext cx="6544957" cy="15636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C8CAF7-BFC0-940F-DB75-7EF8400A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3" y="2294782"/>
            <a:ext cx="5143946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2402B8-8441-86C4-8D62-AC31F9859C16}"/>
              </a:ext>
            </a:extLst>
          </p:cNvPr>
          <p:cNvSpPr txBox="1"/>
          <p:nvPr/>
        </p:nvSpPr>
        <p:spPr>
          <a:xfrm>
            <a:off x="274320" y="186175"/>
            <a:ext cx="9743440" cy="95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IGCT136T170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：栅极和发射极在芯片上方（正面），集电极在下方（背面），芯片厚度为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200um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，在 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100°C 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时可以通过 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117.5A 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的直流电流，模块内部单个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IGBT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器件一共包含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12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个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IGBT</a:t>
            </a:r>
            <a:r>
              <a:rPr lang="zh-CN" altLang="en-US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芯片，所以总电流为</a:t>
            </a:r>
            <a:r>
              <a:rPr lang="en-US" altLang="zh-CN" b="0" i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1412A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1BE55-8A95-0AD3-2079-B73BDC7A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7" y="1137690"/>
            <a:ext cx="5006643" cy="57203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AE4E68-1D67-9124-DBB6-256FA3B6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37" y="1920935"/>
            <a:ext cx="4055686" cy="43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8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73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Uncertainly quantification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A8B51E1-5BF8-148A-46A5-3C62FCE5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4" y="745728"/>
            <a:ext cx="6006351" cy="53665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107302-CD09-A279-F4E5-4FDC9143F6C9}"/>
              </a:ext>
            </a:extLst>
          </p:cNvPr>
          <p:cNvSpPr txBox="1"/>
          <p:nvPr/>
        </p:nvSpPr>
        <p:spPr>
          <a:xfrm>
            <a:off x="6678058" y="834939"/>
            <a:ext cx="5197078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Predicting the maximum temperature with different k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Store these maximum temperature values in max_T.txt file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895F06-7396-B300-17B5-00481FD12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41" y="2738793"/>
            <a:ext cx="2684066" cy="35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17780" y="46990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Python visualization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5B0B2FE-4A20-C899-9527-D89EAA6C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6" y="704160"/>
            <a:ext cx="5471349" cy="35418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DB0585-A3D7-8C7A-6B2F-E4DFD1207FDE}"/>
              </a:ext>
            </a:extLst>
          </p:cNvPr>
          <p:cNvSpPr txBox="1"/>
          <p:nvPr/>
        </p:nvSpPr>
        <p:spPr>
          <a:xfrm>
            <a:off x="6367334" y="619437"/>
            <a:ext cx="47632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Reading temperature values in .txt file and drawing its histogram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Due to the COMSOL file composed with array 1*n,I revert it to n*1,so it can be read in sns.displot function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745417-6485-9E4F-0286-DABDA5453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04" y="3326497"/>
            <a:ext cx="5780632" cy="293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D143EA-CCF4-7820-310B-044E7CA6C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44" y="4342428"/>
            <a:ext cx="5485171" cy="18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0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0" y="10048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E6C9BDF-2B8B-E148-DF24-48217D7D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4" y="719986"/>
            <a:ext cx="4487003" cy="16586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7732F0-4AB1-AA25-C505-9A1B65B0D419}"/>
              </a:ext>
            </a:extLst>
          </p:cNvPr>
          <p:cNvSpPr txBox="1"/>
          <p:nvPr/>
        </p:nvSpPr>
        <p:spPr>
          <a:xfrm>
            <a:off x="6341823" y="883446"/>
            <a:ext cx="4558762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For my opinion,it is the intersection of each layer that has convenction,not just the bottom surface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Should we illustrate that every Cpq have to calculate 210 or 31,if the cut-off point is 20*20=400,then we can reduce the number of cacalation to 400*(210-31)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F61C8B-52BE-311B-F9A6-E241E4EC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8" y="2482745"/>
            <a:ext cx="5273497" cy="182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A44075-F800-65C1-D856-57963E095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2" y="4344324"/>
            <a:ext cx="5159187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8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0" y="30144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A42C945-3411-7032-825C-BEDDD3A5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" y="925829"/>
            <a:ext cx="5076465" cy="24435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BAC133-6285-D684-7429-AE08E2D03FA9}"/>
              </a:ext>
            </a:extLst>
          </p:cNvPr>
          <p:cNvSpPr txBox="1"/>
          <p:nvPr/>
        </p:nvSpPr>
        <p:spPr>
          <a:xfrm>
            <a:off x="5898204" y="872659"/>
            <a:ext cx="4474955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We should define the meaning of M and N before we use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Illustrating how many the fp(y) need to be calcutated based on the segment of y-axis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Illustrating  the premise that these formula can work is p and q &gt; 0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68B93E-0DDA-B8A8-0CB0-C037A489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5" y="3445887"/>
            <a:ext cx="5124987" cy="23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9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CB173670-79FF-7974-F180-19FA77677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C23F3E4-04C8-9697-A6AC-D35D4CD870B2}"/>
              </a:ext>
            </a:extLst>
          </p:cNvPr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F0C4D1-3044-9EAE-22B8-932B6742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" y="827045"/>
            <a:ext cx="6070506" cy="5485054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617F097-8502-3CD7-430E-21A2E39FF191}"/>
              </a:ext>
            </a:extLst>
          </p:cNvPr>
          <p:cNvSpPr/>
          <p:nvPr/>
        </p:nvSpPr>
        <p:spPr>
          <a:xfrm>
            <a:off x="6551201" y="2595568"/>
            <a:ext cx="513253" cy="200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380A2-65E6-CF58-9E33-D1836A9FD659}"/>
              </a:ext>
            </a:extLst>
          </p:cNvPr>
          <p:cNvSpPr txBox="1"/>
          <p:nvPr/>
        </p:nvSpPr>
        <p:spPr>
          <a:xfrm>
            <a:off x="7187640" y="2511385"/>
            <a:ext cx="451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Enhancing the accuracy </a:t>
            </a:r>
            <a:r>
              <a:rPr lang="zh-CN" altLang="en-US"/>
              <a:t>修饰不清楚</a:t>
            </a:r>
          </a:p>
        </p:txBody>
      </p:sp>
    </p:spTree>
    <p:extLst>
      <p:ext uri="{BB962C8B-B14F-4D97-AF65-F5344CB8AC3E}">
        <p14:creationId xmlns:p14="http://schemas.microsoft.com/office/powerpoint/2010/main" val="84654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SISOV</a:t>
            </a:r>
            <a:r>
              <a:rPr lang="zh-CN" altLang="en-US"/>
              <a:t>总结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ABA32D2-E84B-F775-9663-E434C66E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2" y="1303895"/>
            <a:ext cx="5395428" cy="9678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84DD6F-2562-3D9F-6F1F-00F2D2FBD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5" y="2318549"/>
            <a:ext cx="3452159" cy="1051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A2AA3A-D896-133F-8618-9941049F8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5" y="3370200"/>
            <a:ext cx="4965420" cy="911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D6E16A-1DD5-A2C6-6131-A3E3BBA1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" y="4364693"/>
            <a:ext cx="5694829" cy="1102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F64DD3-654E-EBB1-761C-5240012AA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946" y="1695792"/>
            <a:ext cx="5180032" cy="3093530"/>
          </a:xfrm>
          <a:prstGeom prst="rect">
            <a:avLst/>
          </a:prstGeom>
        </p:spPr>
      </p:pic>
      <p:sp>
        <p:nvSpPr>
          <p:cNvPr id="12" name="右大括号 11">
            <a:extLst>
              <a:ext uri="{FF2B5EF4-FFF2-40B4-BE49-F238E27FC236}">
                <a16:creationId xmlns:a16="http://schemas.microsoft.com/office/drawing/2014/main" id="{4006F687-2B21-AC57-9739-59BEA6FB0BA4}"/>
              </a:ext>
            </a:extLst>
          </p:cNvPr>
          <p:cNvSpPr/>
          <p:nvPr/>
        </p:nvSpPr>
        <p:spPr>
          <a:xfrm>
            <a:off x="6113145" y="1377791"/>
            <a:ext cx="634150" cy="38494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4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A9D7F4-F828-D7AC-014E-8444DA5CED43}"/>
              </a:ext>
            </a:extLst>
          </p:cNvPr>
          <p:cNvCxnSpPr/>
          <p:nvPr/>
        </p:nvCxnSpPr>
        <p:spPr>
          <a:xfrm flipV="1">
            <a:off x="316865" y="612775"/>
            <a:ext cx="11592560" cy="4445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78983C0-BBDF-5028-6D06-7926799DE0A9}"/>
              </a:ext>
            </a:extLst>
          </p:cNvPr>
          <p:cNvSpPr/>
          <p:nvPr/>
        </p:nvSpPr>
        <p:spPr>
          <a:xfrm>
            <a:off x="518809" y="6536928"/>
            <a:ext cx="307776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自强不息；先天下之忧而忧，后天下之乐而乐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3A68B1-5F9F-BDC5-032D-E7FA3A5EA3F0}"/>
              </a:ext>
            </a:extLst>
          </p:cNvPr>
          <p:cNvCxnSpPr/>
          <p:nvPr/>
        </p:nvCxnSpPr>
        <p:spPr>
          <a:xfrm>
            <a:off x="316865" y="6378575"/>
            <a:ext cx="11600815" cy="2540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50F1004-5B91-CA8C-4EA9-9AAF6F7A4012}"/>
              </a:ext>
            </a:extLst>
          </p:cNvPr>
          <p:cNvGrpSpPr/>
          <p:nvPr/>
        </p:nvGrpSpPr>
        <p:grpSpPr>
          <a:xfrm rot="5400000">
            <a:off x="328295" y="-12065"/>
            <a:ext cx="304800" cy="327660"/>
            <a:chOff x="0" y="440055"/>
            <a:chExt cx="407670" cy="4090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F097A7-7834-FD28-2C4E-C9E646302C5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D1D32D-F143-657D-1AF8-9325FB86FE88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标题 1">
            <a:extLst>
              <a:ext uri="{FF2B5EF4-FFF2-40B4-BE49-F238E27FC236}">
                <a16:creationId xmlns:a16="http://schemas.microsoft.com/office/drawing/2014/main" id="{8FC8F2C4-4B6C-0EE8-43EF-FC3E14A3250F}"/>
              </a:ext>
            </a:extLst>
          </p:cNvPr>
          <p:cNvSpPr txBox="1">
            <a:spLocks/>
          </p:cNvSpPr>
          <p:nvPr/>
        </p:nvSpPr>
        <p:spPr>
          <a:xfrm>
            <a:off x="749300" y="34290"/>
            <a:ext cx="9813290" cy="5784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基础代码框架</a:t>
            </a:r>
            <a:endParaRPr lang="en-US" dirty="0"/>
          </a:p>
        </p:txBody>
      </p:sp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89CD9FEA-926E-491B-E82D-87B11C75B38C}"/>
              </a:ext>
            </a:extLst>
          </p:cNvPr>
          <p:cNvSpPr txBox="1">
            <a:spLocks/>
          </p:cNvSpPr>
          <p:nvPr/>
        </p:nvSpPr>
        <p:spPr>
          <a:xfrm>
            <a:off x="5898204" y="6445885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861590-1E0F-BC4E-7CD1-38B8682A4399}"/>
              </a:ext>
            </a:extLst>
          </p:cNvPr>
          <p:cNvCxnSpPr/>
          <p:nvPr/>
        </p:nvCxnSpPr>
        <p:spPr>
          <a:xfrm flipH="1">
            <a:off x="5802036" y="662908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ECF8BE-0B82-ADA7-CE1E-2E4B92E56053}"/>
              </a:ext>
            </a:extLst>
          </p:cNvPr>
          <p:cNvCxnSpPr/>
          <p:nvPr/>
        </p:nvCxnSpPr>
        <p:spPr>
          <a:xfrm flipH="1">
            <a:off x="6293681" y="6628448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DC179A0-B9E0-B360-197F-E7EB7E3AF506}"/>
              </a:ext>
            </a:extLst>
          </p:cNvPr>
          <p:cNvGrpSpPr/>
          <p:nvPr/>
        </p:nvGrpSpPr>
        <p:grpSpPr>
          <a:xfrm>
            <a:off x="10617613" y="156563"/>
            <a:ext cx="1234662" cy="419641"/>
            <a:chOff x="1398368" y="5051425"/>
            <a:chExt cx="3242941" cy="1102222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A0CF36D-5A80-C470-196D-4DAD2BA2A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9037772-B6A0-C8F4-1DDE-0DF8F8D56414}"/>
                </a:ext>
              </a:extLst>
            </p:cNvPr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9326933-A191-4990-ABA6-6141F7218700}"/>
                </a:ext>
              </a:extLst>
            </p:cNvPr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DC1D87B-42E4-E7E6-6574-7A2DF05B514F}"/>
                </a:ext>
              </a:extLst>
            </p:cNvPr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FC38F9F-E341-1DCB-07E5-4E47723F1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4A23A1CF-91E9-F872-3AF5-3A5894AA5B5D}"/>
                  </a:ext>
                </a:extLst>
              </p:cNvPr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28762EE5-C019-B774-D079-6687E8E06B52}"/>
                  </a:ext>
                </a:extLst>
              </p:cNvPr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80F57D5-E601-1E18-DAE8-B97992880B56}"/>
                </a:ext>
              </a:extLst>
            </p:cNvPr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A7696E4-F91C-F458-E580-2C6B9F20DF7A}"/>
                  </a:ext>
                </a:extLst>
              </p:cNvPr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id="{4988727D-8E24-6C71-631D-331C442D93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6" name="Freeform 12">
                <a:extLst>
                  <a:ext uri="{FF2B5EF4-FFF2-40B4-BE49-F238E27FC236}">
                    <a16:creationId xmlns:a16="http://schemas.microsoft.com/office/drawing/2014/main" id="{D4B650D4-7258-A195-D430-632AAA2DCC33}"/>
                  </a:ext>
                </a:extLst>
              </p:cNvPr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9F6F2EF-D611-FAA7-191E-6FDFFFD6F4CB}"/>
                  </a:ext>
                </a:extLst>
              </p:cNvPr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024CBBA1-152E-1D58-9038-F20DA9E1B896}"/>
                  </a:ext>
                </a:extLst>
              </p:cNvPr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1285D17-CA07-33FA-DB46-1A3CD026E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A21CCC4-0EB4-4F3D-003E-2688ACEC7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842A3DD-4F2C-D129-4E1F-376199A6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B4E6F79-E91B-BD8E-DD66-C3141C93320D}"/>
                </a:ext>
              </a:extLst>
            </p:cNvPr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85AD7273-12FC-EFD0-7BEF-67792D9D60AE}"/>
                </a:ext>
              </a:extLst>
            </p:cNvPr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8CD08BB5-572F-F983-1BD4-DCABE58905AA}"/>
                </a:ext>
              </a:extLst>
            </p:cNvPr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0A37E4CC-2E1E-C3B8-72A8-7B5226D3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CBB42CEB-E902-69D8-2D72-3FD8D7982791}"/>
                </a:ext>
              </a:extLst>
            </p:cNvPr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85A3AF39-17C8-A42C-238F-E778EABACAB4}"/>
                </a:ext>
              </a:extLst>
            </p:cNvPr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DB1579FC-A587-F260-A651-859CD0C4DFF1}"/>
                </a:ext>
              </a:extLst>
            </p:cNvPr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92A19509-A2C3-D4F6-9FBE-9FEF30274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9F8903FC-6B53-84A3-505D-C5D1BC82E163}"/>
                </a:ext>
              </a:extLst>
            </p:cNvPr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8D21F165-76E4-C231-13DB-1AB0C166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D172D1C-CE30-CFF8-DB7B-2ECE17C4BCB3}"/>
                </a:ext>
              </a:extLst>
            </p:cNvPr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46E72295-4D63-46AA-263C-A4E8C8AA95C7}"/>
                </a:ext>
              </a:extLst>
            </p:cNvPr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014B308-5711-23F8-5CEA-4CA2CD878AAC}"/>
                </a:ext>
              </a:extLst>
            </p:cNvPr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6E43E06-BA0F-A5DD-09AF-6E280AA6F18B}"/>
                </a:ext>
              </a:extLst>
            </p:cNvPr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9A676E0E-E915-2A9C-4116-671E3B3836B3}"/>
                </a:ext>
              </a:extLst>
            </p:cNvPr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20D1AF26-73C1-CB09-30DE-541D049F71ED}"/>
                </a:ext>
              </a:extLst>
            </p:cNvPr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D2C72784-EFD1-1EE2-D607-60BF5478FA2E}"/>
                </a:ext>
              </a:extLst>
            </p:cNvPr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6619F29C-C203-ECFD-9E97-2F32EC8BE921}"/>
                </a:ext>
              </a:extLst>
            </p:cNvPr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082CD8F-D030-E4E8-A60E-A35346E6141B}"/>
                </a:ext>
              </a:extLst>
            </p:cNvPr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E1BE20F7-791F-B4A4-EA8E-1159AE491853}"/>
                </a:ext>
              </a:extLst>
            </p:cNvPr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C2A1F3D7-8DEC-DA21-1215-60E6B827D3AD}"/>
                </a:ext>
              </a:extLst>
            </p:cNvPr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E54F2B2-CEE8-CB23-9F88-05FF42D0F7F9}"/>
                </a:ext>
              </a:extLst>
            </p:cNvPr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83CD881C-F6DF-8F97-B668-A03A908B59A2}"/>
                </a:ext>
              </a:extLst>
            </p:cNvPr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8953B1D7-B373-B937-25E7-9E0C667EF36F}"/>
                </a:ext>
              </a:extLst>
            </p:cNvPr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85BE6AC2-4186-6301-A9EC-2ADEDB3ABB2A}"/>
                </a:ext>
              </a:extLst>
            </p:cNvPr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3A5F88F8-CBDF-15BC-C7FC-49F60C89F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7D3229D4-0410-AB11-4695-644DAB157038}"/>
                </a:ext>
              </a:extLst>
            </p:cNvPr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C33D86F6-3486-DD4C-82AC-31E7D0ED5890}"/>
                </a:ext>
              </a:extLst>
            </p:cNvPr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28A237E-4D7E-2CDF-D40F-A3F6C609F9B0}"/>
                </a:ext>
              </a:extLst>
            </p:cNvPr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7FCF5762-40A2-1FDF-BBA6-138CD72FFFD0}"/>
                </a:ext>
              </a:extLst>
            </p:cNvPr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EEB0567-F1C6-81FB-FDAE-CD21A911A996}"/>
                </a:ext>
              </a:extLst>
            </p:cNvPr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034D273-1735-5245-1FFE-C5F55D576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8" y="979405"/>
            <a:ext cx="3578024" cy="50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65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14162</TotalTime>
  <Words>1293</Words>
  <Application>Microsoft Office PowerPoint</Application>
  <PresentationFormat>宽屏</PresentationFormat>
  <Paragraphs>154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-apple-system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奥 王</dc:creator>
  <cp:lastModifiedBy>奥 王</cp:lastModifiedBy>
  <cp:revision>6</cp:revision>
  <dcterms:created xsi:type="dcterms:W3CDTF">2023-12-24T07:08:32Z</dcterms:created>
  <dcterms:modified xsi:type="dcterms:W3CDTF">2024-04-17T08:36:45Z</dcterms:modified>
</cp:coreProperties>
</file>